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50C1-7899-4EB9-B456-A4319BABA706}" type="datetimeFigureOut">
              <a:rPr lang="fr-FR" smtClean="0"/>
              <a:pPr/>
              <a:t>11/12/2012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AB3B-D606-48B7-AA07-EBBB5FBD22C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50C1-7899-4EB9-B456-A4319BABA706}" type="datetimeFigureOut">
              <a:rPr lang="fr-FR" smtClean="0"/>
              <a:pPr/>
              <a:t>11/12/2012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AB3B-D606-48B7-AA07-EBBB5FBD22C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50C1-7899-4EB9-B456-A4319BABA706}" type="datetimeFigureOut">
              <a:rPr lang="fr-FR" smtClean="0"/>
              <a:pPr/>
              <a:t>11/12/2012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AB3B-D606-48B7-AA07-EBBB5FBD22C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50C1-7899-4EB9-B456-A4319BABA706}" type="datetimeFigureOut">
              <a:rPr lang="fr-FR" smtClean="0"/>
              <a:pPr/>
              <a:t>11/12/2012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AB3B-D606-48B7-AA07-EBBB5FBD22C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50C1-7899-4EB9-B456-A4319BABA706}" type="datetimeFigureOut">
              <a:rPr lang="fr-FR" smtClean="0"/>
              <a:pPr/>
              <a:t>11/12/2012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AB3B-D606-48B7-AA07-EBBB5FBD22C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50C1-7899-4EB9-B456-A4319BABA706}" type="datetimeFigureOut">
              <a:rPr lang="fr-FR" smtClean="0"/>
              <a:pPr/>
              <a:t>11/12/2012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AB3B-D606-48B7-AA07-EBBB5FBD22C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50C1-7899-4EB9-B456-A4319BABA706}" type="datetimeFigureOut">
              <a:rPr lang="fr-FR" smtClean="0"/>
              <a:pPr/>
              <a:t>11/12/2012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AB3B-D606-48B7-AA07-EBBB5FBD22C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50C1-7899-4EB9-B456-A4319BABA706}" type="datetimeFigureOut">
              <a:rPr lang="fr-FR" smtClean="0"/>
              <a:pPr/>
              <a:t>11/12/2012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AB3B-D606-48B7-AA07-EBBB5FBD22C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50C1-7899-4EB9-B456-A4319BABA706}" type="datetimeFigureOut">
              <a:rPr lang="fr-FR" smtClean="0"/>
              <a:pPr/>
              <a:t>11/12/2012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AB3B-D606-48B7-AA07-EBBB5FBD22C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50C1-7899-4EB9-B456-A4319BABA706}" type="datetimeFigureOut">
              <a:rPr lang="fr-FR" smtClean="0"/>
              <a:pPr/>
              <a:t>11/12/2012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AB3B-D606-48B7-AA07-EBBB5FBD22C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50C1-7899-4EB9-B456-A4319BABA706}" type="datetimeFigureOut">
              <a:rPr lang="fr-FR" smtClean="0"/>
              <a:pPr/>
              <a:t>11/12/2012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AB3B-D606-48B7-AA07-EBBB5FBD22C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50C1-7899-4EB9-B456-A4319BABA706}" type="datetimeFigureOut">
              <a:rPr lang="fr-FR" smtClean="0"/>
              <a:pPr/>
              <a:t>11/12/2012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6AB3B-D606-48B7-AA07-EBBB5FBD22C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0" y="76201"/>
            <a:ext cx="7772400" cy="1066800"/>
          </a:xfrm>
        </p:spPr>
        <p:txBody>
          <a:bodyPr/>
          <a:lstStyle/>
          <a:p>
            <a:r>
              <a:rPr lang="fr-FR" b="1" dirty="0"/>
              <a:t>Le développement </a:t>
            </a:r>
            <a:r>
              <a:rPr lang="fr-FR" b="1" dirty="0" smtClean="0"/>
              <a:t>durable</a:t>
            </a:r>
            <a:r>
              <a:rPr lang="fr-FR" dirty="0" smtClean="0"/>
              <a:t> ?</a:t>
            </a:r>
            <a:endParaRPr lang="fr-FR" dirty="0"/>
          </a:p>
        </p:txBody>
      </p:sp>
      <p:pic>
        <p:nvPicPr>
          <p:cNvPr id="5" name="Image 4" descr="Open in new windo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371600"/>
            <a:ext cx="6781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914400" y="5629870"/>
            <a:ext cx="777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Il est constitué par trois piliers essentiels, en interaction permanente : respect de l'environnement, progrès social et efficacité économique.</a:t>
            </a:r>
            <a:endParaRPr lang="fr-FR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VII- Les objectifs du développement durable 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400" y="2133600"/>
            <a:ext cx="8305800" cy="3992563"/>
          </a:xfrm>
        </p:spPr>
        <p:txBody>
          <a:bodyPr>
            <a:normAutofit fontScale="47500" lnSpcReduction="20000"/>
          </a:bodyPr>
          <a:lstStyle/>
          <a:p>
            <a:pPr rtl="1">
              <a:buNone/>
            </a:pPr>
            <a:r>
              <a:rPr lang="fr-FR" sz="5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1- Répondre aux besoins actuels et à venir</a:t>
            </a:r>
            <a:endParaRPr lang="fr-FR" sz="5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rtl="1">
              <a:buNone/>
            </a:pPr>
            <a:r>
              <a:rPr lang="fr-FR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endParaRPr lang="fr-FR" sz="4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fr-FR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endParaRPr lang="fr-FR" sz="4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endParaRPr lang="fr-FR" sz="4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fr-FR" sz="5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« </a:t>
            </a:r>
            <a:r>
              <a:rPr lang="fr-FR" sz="51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Nous n’héritons pas de la Terre de nos ancêtres, nous l’empruntons à nos enfants.</a:t>
            </a:r>
            <a:r>
              <a:rPr lang="fr-FR" sz="5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endParaRPr lang="fr-FR" sz="51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fr-FR" sz="5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>
              <a:buNone/>
            </a:pPr>
            <a:endParaRPr lang="fr-FR" sz="51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fr-FR" sz="4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fr-FR" sz="4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Antoine de Saint-Exupéry</a:t>
            </a:r>
            <a:endParaRPr lang="fr-FR" sz="4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fr-FR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endParaRPr lang="fr-FR" sz="3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>
                <a:solidFill>
                  <a:srgbClr val="FF0000"/>
                </a:solidFill>
              </a:rPr>
              <a:t>2- Equité entre les nations, les individus et les générations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b="1" dirty="0" smtClean="0"/>
              <a:t> 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r-FR" sz="9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A- La satisfaction des besoins essentiels des communautés humaines présentes et futures, en rapport avec les contraintes démographiques : </a:t>
            </a:r>
            <a:endParaRPr lang="fr-FR" sz="9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ar-SA" sz="5000" b="1" dirty="0" smtClean="0">
                <a:latin typeface="Verdana" pitchFamily="34" charset="0"/>
                <a:ea typeface="Verdana" pitchFamily="34" charset="0"/>
              </a:rPr>
              <a:t> </a:t>
            </a:r>
            <a:endParaRPr lang="fr-FR" sz="5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8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+ accès à l'eau. </a:t>
            </a:r>
          </a:p>
          <a:p>
            <a:endParaRPr lang="fr-FR" sz="8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8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+ lutte contre la faim ou la malnutrition : </a:t>
            </a:r>
            <a:br>
              <a:rPr lang="fr-FR" sz="8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8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                sécurité alimentaire ou souveraineté 			alimentaire.</a:t>
            </a:r>
          </a:p>
          <a:p>
            <a:r>
              <a:rPr lang="fr-FR" sz="8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FR" sz="8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8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+ accès à l'éducation.</a:t>
            </a:r>
          </a:p>
          <a:p>
            <a:endParaRPr lang="fr-FR" sz="8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8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+ accès à la santé.</a:t>
            </a:r>
          </a:p>
          <a:p>
            <a:endParaRPr lang="fr-FR" sz="8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8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+ accès pour tous à l'emploi.</a:t>
            </a:r>
            <a:endParaRPr lang="fr-FR" sz="8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fr-FR" sz="8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endParaRPr lang="fr-FR" sz="8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fr-FR" sz="5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2- Equité entre les nations, les individus et les générations (suite)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144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B- L'amélioration de la qualité de vie : </a:t>
            </a:r>
            <a:r>
              <a:rPr lang="fr-F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F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fr-F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+ accès aux soins médicaux. </a:t>
            </a:r>
            <a:endParaRPr lang="fr-FR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+ accès aux services sociaux.</a:t>
            </a:r>
            <a:endParaRPr lang="fr-FR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+ accès à un logement de qualité.</a:t>
            </a:r>
            <a:endParaRPr lang="fr-FR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+ accès à la culture. </a:t>
            </a:r>
            <a:endParaRPr lang="fr-FR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+ bien-être social.</a:t>
            </a:r>
            <a:endParaRPr lang="fr-FR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2- Equité entre les nations, les individus et les générations (suite)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98637"/>
            <a:ext cx="83820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sz="4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C- Le respect des droits et des libertés de la personne : </a:t>
            </a:r>
          </a:p>
          <a:p>
            <a:pPr>
              <a:buNone/>
            </a:pPr>
            <a:endParaRPr lang="fr-FR" sz="4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 la participation, pour l'ensemble </a:t>
            </a:r>
          </a:p>
          <a:p>
            <a:pPr>
              <a:buNone/>
            </a:pPr>
            <a:r>
              <a:rPr lang="fr-FR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des groupes de la société, aux </a:t>
            </a:r>
          </a:p>
          <a:p>
            <a:pPr>
              <a:buNone/>
            </a:pPr>
            <a:r>
              <a:rPr lang="fr-FR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différents processus de prise de décision.</a:t>
            </a:r>
            <a:endParaRPr lang="fr-FR" sz="4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 statut des femmes. </a:t>
            </a:r>
            <a:endParaRPr lang="fr-FR" sz="4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 liberté de la presse.</a:t>
            </a:r>
            <a:endParaRPr lang="fr-FR" sz="4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 résolution des conflits.</a:t>
            </a:r>
            <a:endParaRPr lang="fr-FR" sz="4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 liberté d'expression.  </a:t>
            </a:r>
            <a:br>
              <a:rPr lang="fr-FR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fr-FR" sz="4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2- Equité entre les nations, les individus et les générations (fin)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fr-FR" sz="3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D- Le renforcement de nouvelles formes d'énergies renouvelables : </a:t>
            </a:r>
            <a:r>
              <a:rPr lang="fr-F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F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fr-F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+ énergie éolienne.</a:t>
            </a:r>
            <a:endParaRPr lang="fr-FR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+ énergie solaire.</a:t>
            </a:r>
            <a:endParaRPr lang="fr-FR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+ géothermie…</a:t>
            </a:r>
            <a:endParaRPr lang="fr-FR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>
                <a:solidFill>
                  <a:srgbClr val="FF0000"/>
                </a:solidFill>
              </a:rPr>
              <a:t>VIII- Conclusion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b="1" dirty="0" smtClean="0"/>
              <a:t> 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fr-FR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coût de la protection du milieu naturel est beaucoup plus faible </a:t>
            </a:r>
            <a:br>
              <a:rPr lang="fr-FR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 le coût de sa reconstitution. </a:t>
            </a:r>
            <a:br>
              <a:rPr lang="fr-FR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FR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défense de la nature est rentable…</a:t>
            </a:r>
            <a:endParaRPr lang="fr-FR" sz="28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fr-FR" sz="2800" b="1" dirty="0" smtClean="0"/>
              <a:t> </a:t>
            </a:r>
            <a:endParaRPr lang="fr-FR" sz="2800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/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b="1" dirty="0" smtClean="0">
                <a:solidFill>
                  <a:srgbClr val="FF0000"/>
                </a:solidFill>
              </a:rPr>
              <a:t/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b="1" dirty="0" smtClean="0">
                <a:solidFill>
                  <a:srgbClr val="FF0000"/>
                </a:solidFill>
              </a:rPr>
              <a:t>VIII- Conclusion</a:t>
            </a:r>
            <a:r>
              <a:rPr lang="fr-FR" dirty="0" smtClean="0">
                <a:solidFill>
                  <a:srgbClr val="FF0000"/>
                </a:solidFill>
              </a:rPr>
              <a:t> (2ème)</a:t>
            </a:r>
            <a:r>
              <a:rPr lang="fr-FR" b="1" dirty="0" smtClean="0"/>
              <a:t> 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2000" y="2133600"/>
            <a:ext cx="7924800" cy="39925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  <a:buNone/>
            </a:pPr>
            <a:r>
              <a:rPr lang="fr-F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fr-FR" sz="3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n’y aura pas de développement possible s’il n’est pas économiquement efficace, socialement équitable et écologiquement </a:t>
            </a:r>
            <a:r>
              <a:rPr lang="fr-FR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tolérable. </a:t>
            </a:r>
            <a:endParaRPr lang="fr-FR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>
                <a:solidFill>
                  <a:srgbClr val="FF0000"/>
                </a:solidFill>
              </a:rPr>
              <a:t>I- Définition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pPr rtl="1"/>
            <a:endParaRPr lang="fr-FR" dirty="0" smtClean="0"/>
          </a:p>
          <a:p>
            <a:pPr>
              <a:buNone/>
            </a:pPr>
            <a:r>
              <a:rPr lang="fr-FR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Le développement durable </a:t>
            </a:r>
            <a:br>
              <a:rPr lang="fr-FR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 un développement qui répond aux </a:t>
            </a:r>
            <a:r>
              <a:rPr lang="fr-FR" sz="3000" b="1" i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besoins</a:t>
            </a:r>
            <a:r>
              <a:rPr lang="fr-FR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du présent sans compromettre la capacité des générations futures de répondre aux leurs.</a:t>
            </a:r>
            <a:endParaRPr lang="fr-FR" sz="3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fr-FR" sz="30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endParaRPr lang="fr-FR" sz="3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II- Autrement dit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1- Dans l'espace :</a:t>
            </a:r>
            <a:endParaRPr lang="fr-F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fr-F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chaque habitant de cette terre  a le même droit humain aux ressources de la Terre.</a:t>
            </a:r>
            <a:endParaRPr lang="fr-F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2- Dans le temps :  </a:t>
            </a:r>
          </a:p>
          <a:p>
            <a:pPr>
              <a:buNone/>
            </a:pPr>
            <a:r>
              <a:rPr lang="fr-F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nous avons le droit d'utiliser les ressources de la Terre  mais le devoir d'en assurer la pérennité pour les générations à venir.</a:t>
            </a:r>
            <a:endParaRPr lang="fr-F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>
                <a:solidFill>
                  <a:srgbClr val="FF0000"/>
                </a:solidFill>
              </a:rPr>
              <a:t>II- La pyramide des besoins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 </a:t>
            </a:r>
            <a:endParaRPr lang="fr-FR" dirty="0" smtClean="0">
              <a:solidFill>
                <a:srgbClr val="FF0000"/>
              </a:solidFill>
            </a:endParaRPr>
          </a:p>
        </p:txBody>
      </p:sp>
      <p:pic>
        <p:nvPicPr>
          <p:cNvPr id="4" name="il_fi" descr="http://semioscope.free.fr/IMG/gif/pyramide_maslow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95400"/>
            <a:ext cx="6324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fr-FR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consommateur passe à un besoin d’ordre supérieur quand le besoin de niveau immédiatement inférieur est satisfait.</a:t>
            </a:r>
            <a:endParaRPr lang="fr-FR" sz="24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Les </a:t>
            </a:r>
            <a:r>
              <a:rPr lang="fr-FR" b="1" dirty="0" smtClean="0"/>
              <a:t>besoins physiologiques</a:t>
            </a:r>
            <a:r>
              <a:rPr lang="fr-FR" dirty="0" smtClean="0"/>
              <a:t> sont directement liés à la survie des individus ou de l’espèce. Ce sont typiquement des besoins concrets (faim, soif, sexualité,...).</a:t>
            </a:r>
          </a:p>
          <a:p>
            <a:r>
              <a:rPr lang="fr-FR" dirty="0" smtClean="0"/>
              <a:t>Le </a:t>
            </a:r>
            <a:r>
              <a:rPr lang="fr-FR" b="1" dirty="0" smtClean="0"/>
              <a:t>besoin de sécurité</a:t>
            </a:r>
            <a:r>
              <a:rPr lang="fr-FR" dirty="0" smtClean="0"/>
              <a:t> consiste à se protéger contre les différents dangers qui nous menacent. Il s’agit donc d’un besoin de conservation d’un existant, d’un acquis. Il s’inscrit dans une dimension temporelle.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Besoins  (suite)</a:t>
            </a:r>
            <a:endParaRPr lang="fr-FR" sz="32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46237"/>
            <a:ext cx="8382000" cy="5211763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 </a:t>
            </a:r>
            <a:r>
              <a:rPr lang="fr-FR" b="1" dirty="0" smtClean="0"/>
              <a:t>besoin d’appartenance</a:t>
            </a:r>
            <a:r>
              <a:rPr lang="fr-FR" dirty="0" smtClean="0"/>
              <a:t> révèle la dimension sociale de l’individu qui a besoin de se sentir accepté par les groupes dans lesquels il vit (famille, travail, association, ...). </a:t>
            </a:r>
          </a:p>
          <a:p>
            <a:r>
              <a:rPr lang="fr-FR" dirty="0" smtClean="0"/>
              <a:t>Le </a:t>
            </a:r>
            <a:r>
              <a:rPr lang="fr-FR" b="1" dirty="0" smtClean="0"/>
              <a:t>besoin d’estime</a:t>
            </a:r>
            <a:r>
              <a:rPr lang="fr-FR" dirty="0" smtClean="0"/>
              <a:t> prolonge le besoin d’appartenance. L’individu souhaite être reconnu en tant qu’entité propre au sein des groupes auxquels il appartient.</a:t>
            </a:r>
          </a:p>
          <a:p>
            <a:r>
              <a:rPr lang="fr-FR" dirty="0" smtClean="0"/>
              <a:t>Le</a:t>
            </a:r>
            <a:r>
              <a:rPr lang="fr-FR" b="1" dirty="0" smtClean="0"/>
              <a:t> besoin de s’accomplir</a:t>
            </a:r>
            <a:r>
              <a:rPr lang="fr-FR" dirty="0" smtClean="0"/>
              <a:t> vise à sortir d’une condition purement matérielle pour atteindre l’épanouissement.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503238"/>
            <a:ext cx="8458200" cy="1173162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>
                <a:solidFill>
                  <a:srgbClr val="FF0000"/>
                </a:solidFill>
              </a:rPr>
              <a:t>III- Les trois piliers du développement durable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400" y="2484437"/>
            <a:ext cx="8001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1- Le développement social </a:t>
            </a:r>
          </a:p>
          <a:p>
            <a:pPr>
              <a:buNone/>
            </a:pPr>
            <a:r>
              <a:rPr 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2- Le développement de l'environnement</a:t>
            </a:r>
          </a:p>
          <a:p>
            <a:pPr>
              <a:buNone/>
            </a:pPr>
            <a:r>
              <a:rPr 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3- Le développement économique </a:t>
            </a:r>
            <a:endParaRPr lang="fr-F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fr-F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endParaRPr lang="fr-F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>
                <a:solidFill>
                  <a:srgbClr val="FF0000"/>
                </a:solidFill>
              </a:rPr>
              <a:t>IV- Les trois impératifs du développement durable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74837"/>
            <a:ext cx="8382000" cy="4525963"/>
          </a:xfrm>
        </p:spPr>
        <p:txBody>
          <a:bodyPr/>
          <a:lstStyle/>
          <a:p>
            <a:pPr>
              <a:buNone/>
            </a:pPr>
            <a:r>
              <a:rPr lang="fr-FR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Le développement durable doit être à la fois vivable, viable et  équitable.</a:t>
            </a:r>
          </a:p>
          <a:p>
            <a:pPr>
              <a:buNone/>
            </a:pPr>
            <a:endParaRPr lang="fr-FR" sz="3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fr-FR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1- Vivabilité. </a:t>
            </a:r>
          </a:p>
          <a:p>
            <a:pPr>
              <a:buNone/>
            </a:pPr>
            <a:r>
              <a:rPr lang="fr-FR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FR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2- Viabilité. </a:t>
            </a:r>
          </a:p>
          <a:p>
            <a:pPr>
              <a:buNone/>
            </a:pPr>
            <a:r>
              <a:rPr lang="fr-FR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FR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3- Equité. </a:t>
            </a:r>
          </a:p>
          <a:p>
            <a:pPr algn="ctr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V- Le concept de développement durable est né de deux constats </a:t>
            </a:r>
            <a:br>
              <a:rPr lang="fr-FR" b="1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sz="3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FR" sz="3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3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1- La fracture entre les pays riches du Nord et les pays pauvres du Sud et la recherche d'un développement humain. </a:t>
            </a:r>
            <a:r>
              <a:rPr lang="fr-FR" sz="3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FR" sz="3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3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FR" sz="3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3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2- La crise écologique et l'urgence de sauvegarder l'environnement.</a:t>
            </a:r>
            <a:br>
              <a:rPr lang="fr-FR" sz="3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r-F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fr-F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399</Words>
  <Application>Microsoft Office PowerPoint</Application>
  <PresentationFormat>Affichage à l'écran 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Le développement durable ?</vt:lpstr>
      <vt:lpstr>   I- Définition    </vt:lpstr>
      <vt:lpstr>II- Autrement dit</vt:lpstr>
      <vt:lpstr>  II- La pyramide des besoins  </vt:lpstr>
      <vt:lpstr>le consommateur passe à un besoin d’ordre supérieur quand le besoin de niveau immédiatement inférieur est satisfait.</vt:lpstr>
      <vt:lpstr>Besoins  (suite)</vt:lpstr>
      <vt:lpstr>  III- Les trois piliers du développement durable   </vt:lpstr>
      <vt:lpstr> IV- Les trois impératifs du développement durable </vt:lpstr>
      <vt:lpstr>V- Le concept de développement durable est né de deux constats  </vt:lpstr>
      <vt:lpstr>VII- Les objectifs du développement durable  </vt:lpstr>
      <vt:lpstr>  2- Equité entre les nations, les individus et les générations   </vt:lpstr>
      <vt:lpstr>2- Equité entre les nations, les individus et les générations (suite) </vt:lpstr>
      <vt:lpstr>2- Equité entre les nations, les individus et les générations (suite) </vt:lpstr>
      <vt:lpstr>2- Equité entre les nations, les individus et les générations (fin) </vt:lpstr>
      <vt:lpstr>  VIII- Conclusion   </vt:lpstr>
      <vt:lpstr>  VIII- Conclusion (2ème)  </vt:lpstr>
    </vt:vector>
  </TitlesOfParts>
  <Company>AHALR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développement durable </dc:title>
  <dc:creator>DarkALR</dc:creator>
  <cp:lastModifiedBy>Dev</cp:lastModifiedBy>
  <cp:revision>40</cp:revision>
  <dcterms:created xsi:type="dcterms:W3CDTF">2012-12-10T08:06:47Z</dcterms:created>
  <dcterms:modified xsi:type="dcterms:W3CDTF">2012-12-11T15:49:07Z</dcterms:modified>
</cp:coreProperties>
</file>